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notesMasterIdLst>
    <p:notesMasterId r:id="rId22"/>
  </p:notesMasterIdLst>
  <p:handoutMasterIdLst>
    <p:handoutMasterId r:id="rId23"/>
  </p:handoutMasterIdLst>
  <p:sldIdLst>
    <p:sldId id="257" r:id="rId5"/>
    <p:sldId id="259" r:id="rId6"/>
    <p:sldId id="260" r:id="rId7"/>
    <p:sldId id="258" r:id="rId8"/>
    <p:sldId id="261" r:id="rId9"/>
    <p:sldId id="262" r:id="rId10"/>
    <p:sldId id="264" r:id="rId11"/>
    <p:sldId id="263" r:id="rId12"/>
    <p:sldId id="265" r:id="rId13"/>
    <p:sldId id="266" r:id="rId14"/>
    <p:sldId id="270" r:id="rId15"/>
    <p:sldId id="267" r:id="rId16"/>
    <p:sldId id="268" r:id="rId17"/>
    <p:sldId id="269" r:id="rId18"/>
    <p:sldId id="274" r:id="rId19"/>
    <p:sldId id="272" r:id="rId20"/>
    <p:sldId id="273" r:id="rId21"/>
  </p:sldIdLst>
  <p:sldSz cx="12192000" cy="6858000"/>
  <p:notesSz cx="6858000" cy="9144000"/>
  <p:defaultTextStyle>
    <a:defPPr rtl="0"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529"/>
    <a:srgbClr val="2B3922"/>
    <a:srgbClr val="2E3722"/>
    <a:srgbClr val="FCF7F1"/>
    <a:srgbClr val="B8D233"/>
    <a:srgbClr val="5CC6D6"/>
    <a:srgbClr val="F8D22F"/>
    <a:srgbClr val="F03F2B"/>
    <a:srgbClr val="3488A0"/>
    <a:srgbClr val="579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DE2710-DC16-4D30-9A42-DE3317776574}" v="43" dt="2020-11-20T19:32:27.305"/>
    <p1510:client id="{8D16778F-72B2-180E-91FB-687E4F375D17}" v="5" dt="2020-11-25T10:35:40.68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504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0B944361-3FE4-4C33-B6CC-9B626079CF4E}" type="datetime1">
              <a:rPr lang="nl-NL" smtClean="0"/>
              <a:t>26-11-2020</a:t>
            </a:fld>
            <a:endParaRPr lang="en-US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7ACF5E7-ACB0-497B-A8C6-F2E617B463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53396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2A0AE1CF-8C05-4DFD-8A52-BD851BD09F66}" type="datetime1">
              <a:rPr lang="nl-NL" smtClean="0"/>
              <a:t>26-11-2020</a:t>
            </a:fld>
            <a:endParaRPr lang="en-US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nl"/>
              <a:t>Klik om de tekststijlen van het model te bewerken</a:t>
            </a:r>
            <a:endParaRPr lang="en-US"/>
          </a:p>
          <a:p>
            <a:pPr lvl="1" rtl="0"/>
            <a:r>
              <a:rPr lang="nl"/>
              <a:t>Tweede niveau</a:t>
            </a:r>
          </a:p>
          <a:p>
            <a:pPr lvl="2" rtl="0"/>
            <a:r>
              <a:rPr lang="nl"/>
              <a:t>Derde niveau</a:t>
            </a:r>
          </a:p>
          <a:p>
            <a:pPr lvl="3" rtl="0"/>
            <a:r>
              <a:rPr lang="nl"/>
              <a:t>Vierde niveau</a:t>
            </a:r>
          </a:p>
          <a:p>
            <a:pPr lvl="4" rtl="0"/>
            <a:r>
              <a:rPr lang="nl"/>
              <a:t>Vijfde niveau</a:t>
            </a:r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7A705E3-E620-489D-9973-6221209A4B3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58183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10" name="Rechthoek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hthoek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hthoek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e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Rechte verbindingslijn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echte verbindingslijn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echte verbindingslijn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1629103" y="2244830"/>
            <a:ext cx="8933796" cy="2437232"/>
          </a:xfrm>
        </p:spPr>
        <p:txBody>
          <a:bodyPr tIns="45720" bIns="45720" rtlCol="0" anchor="ctr">
            <a:normAutofit/>
          </a:bodyPr>
          <a:lstStyle>
            <a:lvl1pPr algn="ctr">
              <a:lnSpc>
                <a:spcPct val="83000"/>
              </a:lnSpc>
              <a:defRPr lang="en-US" sz="60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nl" dirty="0"/>
              <a:t>Klik om de titelstijl van het model te bewerken</a:t>
            </a:r>
            <a:endParaRPr lang="en-US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20" name="Tijdelijke aanduiding voor datum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 rtlCol="0"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fld id="{7E8D7F90-5A64-4FA2-9D5B-A62D94ADDCB6}" type="datetime1">
              <a:rPr lang="nl-NL" smtClean="0"/>
              <a:t>26-11-2020</a:t>
            </a:fld>
            <a:endParaRPr lang="en-US" dirty="0"/>
          </a:p>
        </p:txBody>
      </p:sp>
      <p:sp>
        <p:nvSpPr>
          <p:cNvPr id="21" name="Tijdelijke aanduiding voor voettekst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22" name="Tijdelijke aanduiding voor dianumm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nl" dirty="0"/>
              <a:t>Klik om de titelstijl van het model te bewerken</a:t>
            </a:r>
            <a:endParaRPr lang="en-US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nl-NL"/>
              <a:t>Klikken om de tekststijl van het model te bewerken</a:t>
            </a:r>
          </a:p>
          <a:p>
            <a:pPr lvl="1" rtl="0"/>
            <a:r>
              <a:rPr lang="nl-NL"/>
              <a:t>Tweede niveau</a:t>
            </a:r>
          </a:p>
          <a:p>
            <a:pPr lvl="2" rtl="0"/>
            <a:r>
              <a:rPr lang="nl-NL"/>
              <a:t>Derde niveau</a:t>
            </a:r>
          </a:p>
          <a:p>
            <a:pPr lvl="3" rtl="0"/>
            <a:r>
              <a:rPr lang="nl-NL"/>
              <a:t>Vierde niveau</a:t>
            </a:r>
          </a:p>
          <a:p>
            <a:pPr lvl="4" rtl="0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FA81F08-EC64-4121-AF48-9EDCA01DF8AB}" type="datetime1">
              <a:rPr lang="nl-NL" smtClean="0"/>
              <a:t>26-11-2020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329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 rtlCol="0"/>
          <a:lstStyle/>
          <a:p>
            <a:pPr rtl="0"/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 rtlCol="0"/>
          <a:lstStyle/>
          <a:p>
            <a:pPr lvl="0" rtl="0"/>
            <a:r>
              <a:rPr lang="nl-NL"/>
              <a:t>Klikken om de tekststijl van het model te bewerken</a:t>
            </a:r>
          </a:p>
          <a:p>
            <a:pPr lvl="1" rtl="0"/>
            <a:r>
              <a:rPr lang="nl-NL"/>
              <a:t>Tweede niveau</a:t>
            </a:r>
          </a:p>
          <a:p>
            <a:pPr lvl="2" rtl="0"/>
            <a:r>
              <a:rPr lang="nl-NL"/>
              <a:t>Derde niveau</a:t>
            </a:r>
          </a:p>
          <a:p>
            <a:pPr lvl="3" rtl="0"/>
            <a:r>
              <a:rPr lang="nl-NL"/>
              <a:t>Vierde niveau</a:t>
            </a:r>
          </a:p>
          <a:p>
            <a:pPr lvl="4" rtl="0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016570E-3C50-444E-8E64-5327E4F646DB}" type="datetime1">
              <a:rPr lang="nl-NL" smtClean="0"/>
              <a:t>26-11-2020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07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nl" dirty="0"/>
              <a:t>Klik om de titelstijl van het model te bewerken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nl-NL"/>
              <a:t>Klikken om de tekststijl van het model te bewerken</a:t>
            </a:r>
          </a:p>
          <a:p>
            <a:pPr lvl="1" rtl="0"/>
            <a:r>
              <a:rPr lang="nl-NL"/>
              <a:t>Tweede niveau</a:t>
            </a:r>
          </a:p>
          <a:p>
            <a:pPr lvl="2" rtl="0"/>
            <a:r>
              <a:rPr lang="nl-NL"/>
              <a:t>Derde niveau</a:t>
            </a:r>
          </a:p>
          <a:p>
            <a:pPr lvl="3" rtl="0"/>
            <a:r>
              <a:rPr lang="nl-NL"/>
              <a:t>Vierde niveau</a:t>
            </a:r>
          </a:p>
          <a:p>
            <a:pPr lvl="4" rtl="0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51AF0A5-5393-407E-B612-7484747D7A4A}" type="datetime1">
              <a:rPr lang="nl-NL" smtClean="0"/>
              <a:t>26-11-2020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hthoek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23" name="Rechthoek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hthoek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hthoek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629156" y="2275165"/>
            <a:ext cx="8933688" cy="2406895"/>
          </a:xfrm>
        </p:spPr>
        <p:txBody>
          <a:bodyPr rtlCol="0" anchor="ctr">
            <a:normAutofit/>
          </a:bodyPr>
          <a:lstStyle>
            <a:lvl1pPr algn="ctr">
              <a:lnSpc>
                <a:spcPct val="83000"/>
              </a:lnSpc>
              <a:defRPr lang="en-US" sz="60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nl" dirty="0"/>
              <a:t>Klik om de titelstijl van het model te bewerken</a:t>
            </a:r>
            <a:endParaRPr lang="en-US" dirty="0"/>
          </a:p>
        </p:txBody>
      </p:sp>
      <p:grpSp>
        <p:nvGrpSpPr>
          <p:cNvPr id="16" name="Groe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Rechte verbindingslijn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echte verbindingslijn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echte verbindingslijn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rtlCol="0"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 rtlCol="0"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 rtl="0"/>
            <a:fld id="{12CFE930-455A-4554-8BAE-E60BA1E3A08E}" type="datetime1">
              <a:rPr lang="nl-NL" smtClean="0"/>
              <a:t>26-11-2020</a:t>
            </a:fld>
            <a:endParaRPr lang="en-US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nl" dirty="0"/>
              <a:t>Klik om de titelstijl van het model te bewerken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106680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nl" dirty="0"/>
              <a:t>Klik om de tekststijlen van het model te bewerken</a:t>
            </a:r>
          </a:p>
          <a:p>
            <a:pPr lvl="1" rtl="0"/>
            <a:r>
              <a:rPr lang="nl" dirty="0"/>
              <a:t>Tweede niveau</a:t>
            </a:r>
          </a:p>
          <a:p>
            <a:pPr lvl="2" rtl="0"/>
            <a:r>
              <a:rPr lang="nl" dirty="0"/>
              <a:t>Derde niveau</a:t>
            </a:r>
          </a:p>
          <a:p>
            <a:pPr lvl="3" rtl="0"/>
            <a:r>
              <a:rPr lang="nl" dirty="0"/>
              <a:t>Vierde niveau</a:t>
            </a:r>
          </a:p>
          <a:p>
            <a:pPr lvl="4" rtl="0"/>
            <a:r>
              <a:rPr lang="nl" dirty="0"/>
              <a:t>Vijfde niveau</a:t>
            </a:r>
            <a:endParaRPr lang="en-US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646176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nl" dirty="0"/>
              <a:t>Klik om de tekststijlen van het model te bewerken</a:t>
            </a:r>
          </a:p>
          <a:p>
            <a:pPr lvl="1" rtl="0"/>
            <a:r>
              <a:rPr lang="nl" dirty="0"/>
              <a:t>Tweede niveau</a:t>
            </a:r>
          </a:p>
          <a:p>
            <a:pPr lvl="2" rtl="0"/>
            <a:r>
              <a:rPr lang="nl" dirty="0"/>
              <a:t>Derde niveau</a:t>
            </a:r>
          </a:p>
          <a:p>
            <a:pPr lvl="3" rtl="0"/>
            <a:r>
              <a:rPr lang="nl" dirty="0"/>
              <a:t>Vierde niveau</a:t>
            </a:r>
          </a:p>
          <a:p>
            <a:pPr lvl="4" rtl="0"/>
            <a:r>
              <a:rPr lang="nl" dirty="0"/>
              <a:t>Vijfde niveau</a:t>
            </a:r>
            <a:endParaRPr lang="en-US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6AB4578-2772-4D6F-AB69-EBA36BD98E2A}" type="datetime1">
              <a:rPr lang="nl-NL" smtClean="0"/>
              <a:t>26-11-2020</a:t>
            </a:fld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nl" dirty="0"/>
              <a:t>Klik om de titelstijl van het model te bewerken</a:t>
            </a:r>
            <a:endParaRPr lang="en-US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1069848" y="2792472"/>
            <a:ext cx="4663440" cy="3163825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nl" dirty="0"/>
              <a:t>Klik om de tekststijlen van het model te bewerken</a:t>
            </a:r>
          </a:p>
          <a:p>
            <a:pPr lvl="1" rtl="0"/>
            <a:r>
              <a:rPr lang="nl" dirty="0"/>
              <a:t>Tweede niveau</a:t>
            </a:r>
          </a:p>
          <a:p>
            <a:pPr lvl="2" rtl="0"/>
            <a:r>
              <a:rPr lang="nl" dirty="0"/>
              <a:t>Derde niveau</a:t>
            </a:r>
          </a:p>
          <a:p>
            <a:pPr lvl="3" rtl="0"/>
            <a:r>
              <a:rPr lang="nl" dirty="0"/>
              <a:t>Vierde niveau</a:t>
            </a:r>
          </a:p>
          <a:p>
            <a:pPr lvl="4" rtl="0"/>
            <a:r>
              <a:rPr lang="nl" dirty="0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6458712" y="2792471"/>
            <a:ext cx="4663440" cy="3164509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nl" dirty="0"/>
              <a:t>Klik om de tekststijlen van het model te bewerken</a:t>
            </a:r>
          </a:p>
          <a:p>
            <a:pPr lvl="1" rtl="0"/>
            <a:r>
              <a:rPr lang="nl" dirty="0"/>
              <a:t>Tweede niveau</a:t>
            </a:r>
          </a:p>
          <a:p>
            <a:pPr lvl="2" rtl="0"/>
            <a:r>
              <a:rPr lang="nl" dirty="0"/>
              <a:t>Derde niveau</a:t>
            </a:r>
          </a:p>
          <a:p>
            <a:pPr lvl="3" rtl="0"/>
            <a:r>
              <a:rPr lang="nl" dirty="0"/>
              <a:t>Vierde niveau</a:t>
            </a:r>
          </a:p>
          <a:p>
            <a:pPr lvl="4" rtl="0"/>
            <a:r>
              <a:rPr lang="nl" dirty="0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0BB7FAD-52F1-403C-A7EF-F72DBED65EB2}" type="datetime1">
              <a:rPr lang="nl-NL" smtClean="0"/>
              <a:t>26-11-2020</a:t>
            </a:fld>
            <a:endParaRPr lang="en-US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nl" dirty="0"/>
              <a:t>Klik om de titelstijl van het model te bewerken</a:t>
            </a:r>
            <a:endParaRPr lang="en-US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224FFE0-7434-490F-BFB9-9A01DE45589B}" type="datetime1">
              <a:rPr lang="nl-NL" smtClean="0"/>
              <a:t>26-11-2020</a:t>
            </a:fld>
            <a:endParaRPr lang="en-US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F091C7F-7718-4B53-84BD-A82374B0B289}" type="datetime1">
              <a:rPr lang="nl-NL" smtClean="0"/>
              <a:t>26-11-2020</a:t>
            </a:fld>
            <a:endParaRPr lang="en-US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37918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rtlCol="0"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 rtlCol="0"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nl-NL"/>
              <a:t>Klikken om de tekststijl van het model te bewerken</a:t>
            </a:r>
          </a:p>
          <a:p>
            <a:pPr lvl="1" rtl="0"/>
            <a:r>
              <a:rPr lang="nl-NL"/>
              <a:t>Tweede niveau</a:t>
            </a:r>
          </a:p>
          <a:p>
            <a:pPr lvl="2" rtl="0"/>
            <a:r>
              <a:rPr lang="nl-NL"/>
              <a:t>Derde niveau</a:t>
            </a:r>
          </a:p>
          <a:p>
            <a:pPr lvl="3" rtl="0"/>
            <a:r>
              <a:rPr lang="nl-NL"/>
              <a:t>Vierde niveau</a:t>
            </a:r>
          </a:p>
          <a:p>
            <a:pPr lvl="4" rtl="0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nl-NL"/>
              <a:t>Klikken om de tekststijl van het model te bewerken</a:t>
            </a:r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E584BC79-DC11-4B4D-9F88-DDD3EBEE1A6F}" type="datetime1">
              <a:rPr lang="nl-NL" smtClean="0"/>
              <a:t>26-11-2020</a:t>
            </a:fld>
            <a:endParaRPr lang="en-US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endParaRPr lang="en-US"/>
          </a:p>
        </p:txBody>
      </p:sp>
      <p:sp>
        <p:nvSpPr>
          <p:cNvPr id="11" name="Tijdelijke aanduiding voor dianumm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hoek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ijdelijke aanduiding voor afbeelding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nl" dirty="0"/>
              <a:t>Klik op pictogram om afbeelding toe te voegen</a:t>
            </a:r>
            <a:endParaRPr lang="en-US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 rtlCol="0"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 rtl="0"/>
            <a:fld id="{25CE456B-66D4-4D88-B86C-4508AD5792B2}" type="datetime1">
              <a:rPr lang="nl-NL" smtClean="0"/>
              <a:t>26-11-2020</a:t>
            </a:fld>
            <a:endParaRPr lang="en-US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 rtlCol="0"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 rtl="0"/>
            <a:endParaRPr lang="en-US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 rtlCol="0"/>
          <a:lstStyle/>
          <a:p>
            <a:pPr rtl="0"/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  <p:sp>
        <p:nvSpPr>
          <p:cNvPr id="12" name="Rechthoek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rtlCol="0" anchor="b">
            <a:noAutofit/>
          </a:bodyPr>
          <a:lstStyle>
            <a:lvl1pPr algn="l">
              <a:lnSpc>
                <a:spcPct val="100000"/>
              </a:lnSpc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 rtlCol="0"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hthoek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7" name="Rechthoek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hthoek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nl" dirty="0"/>
              <a:t>Klik om de titelstijl van het model te bewerken</a:t>
            </a:r>
            <a:endParaRPr lang="en-US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nl"/>
              <a:t>Klik om de tekststijlen van het model te bewerken</a:t>
            </a:r>
          </a:p>
          <a:p>
            <a:pPr lvl="1" rtl="0"/>
            <a:r>
              <a:rPr lang="nl"/>
              <a:t>Tweede niveau</a:t>
            </a:r>
          </a:p>
          <a:p>
            <a:pPr lvl="2" rtl="0"/>
            <a:r>
              <a:rPr lang="nl"/>
              <a:t>Derde niveau</a:t>
            </a:r>
          </a:p>
          <a:p>
            <a:pPr lvl="3" rtl="0"/>
            <a:r>
              <a:rPr lang="nl"/>
              <a:t>Vierde niveau</a:t>
            </a:r>
          </a:p>
          <a:p>
            <a:pPr lvl="4" rtl="0"/>
            <a:r>
              <a:rPr lang="nl"/>
              <a:t>Vijfde niveau</a:t>
            </a:r>
            <a:endParaRPr lang="en-US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2F8DAEB1-1903-4E6C-979A-2E37F8642850}" type="datetime1">
              <a:rPr lang="nl-NL" smtClean="0"/>
              <a:t>26-11-2020</a:t>
            </a:fld>
            <a:endParaRPr lang="en-US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  <p:sldLayoutId id="2147483664" r:id="rId10"/>
    <p:sldLayoutId id="2147483666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V12sVCjEF1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 descr="Een close-up van een logo&#10;&#10;Beschrijving automatisch gegenereerd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82" name="Rechthoek 81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5067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84" name="Rechthoek 83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61010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3793" y="2355458"/>
            <a:ext cx="4775075" cy="1630907"/>
          </a:xfrm>
        </p:spPr>
        <p:txBody>
          <a:bodyPr rtlCol="0">
            <a:normAutofit/>
          </a:bodyPr>
          <a:lstStyle/>
          <a:p>
            <a:pPr rtl="0"/>
            <a:r>
              <a:rPr lang="nl-NL" sz="4400" dirty="0">
                <a:solidFill>
                  <a:schemeClr val="tx1"/>
                </a:solidFill>
              </a:rPr>
              <a:t>Crisissituaties</a:t>
            </a:r>
            <a:endParaRPr lang="nl" sz="4400" dirty="0">
              <a:solidFill>
                <a:schemeClr val="tx1"/>
              </a:solidFill>
            </a:endParaRPr>
          </a:p>
        </p:txBody>
      </p:sp>
      <p:sp>
        <p:nvSpPr>
          <p:cNvPr id="3" name="Subtitel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3793" y="3995988"/>
            <a:ext cx="4775075" cy="728412"/>
          </a:xfrm>
        </p:spPr>
        <p:txBody>
          <a:bodyPr rtlCol="0">
            <a:normAutofit lnSpcReduction="10000"/>
          </a:bodyPr>
          <a:lstStyle/>
          <a:p>
            <a:pPr rtl="0">
              <a:spcAft>
                <a:spcPts val="600"/>
              </a:spcAft>
            </a:pPr>
            <a:r>
              <a:rPr lang="nl-NL" dirty="0">
                <a:solidFill>
                  <a:schemeClr val="tx1"/>
                </a:solidFill>
              </a:rPr>
              <a:t>Fysieke les</a:t>
            </a:r>
          </a:p>
          <a:p>
            <a:pPr rtl="0">
              <a:spcAft>
                <a:spcPts val="600"/>
              </a:spcAft>
            </a:pPr>
            <a:r>
              <a:rPr lang="nl-NL" dirty="0">
                <a:solidFill>
                  <a:schemeClr val="tx1"/>
                </a:solidFill>
              </a:rPr>
              <a:t>Week 2</a:t>
            </a:r>
            <a:endParaRPr lang="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280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70069B-0675-4573-8034-D84F54520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Voorbeelden van het ontstaan van een crisis situaties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F56CDB5-DA93-4ED0-84FF-7E47BB1360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Gedragsproblemen door een client </a:t>
            </a:r>
          </a:p>
          <a:p>
            <a:r>
              <a:rPr lang="nl-NL" dirty="0"/>
              <a:t>Somatische klachten</a:t>
            </a:r>
          </a:p>
          <a:p>
            <a:r>
              <a:rPr lang="nl-NL" dirty="0"/>
              <a:t>Grensoverschrijdend gedrag (niet alleen door cliënten, maar ook door collega’s)</a:t>
            </a:r>
          </a:p>
          <a:p>
            <a:r>
              <a:rPr lang="nl-NL" dirty="0"/>
              <a:t>Calamiteiten; denk aan brand, een ongeluk, wegloper</a:t>
            </a:r>
          </a:p>
          <a:p>
            <a:endParaRPr lang="nl-NL" dirty="0"/>
          </a:p>
          <a:p>
            <a:r>
              <a:rPr lang="nl-NL" dirty="0"/>
              <a:t>Nog andere voorbeelden?</a:t>
            </a:r>
          </a:p>
          <a:p>
            <a:endParaRPr lang="nl-NL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0DD60DB-1BA8-4CAF-BE4F-357E9AFAC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551AF0A5-5393-407E-B612-7484747D7A4A}" type="datetime1">
              <a:rPr lang="nl-NL" smtClean="0"/>
              <a:t>26-11-2020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19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7917BD-384D-44E9-87F6-A8CD126AD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Kenmerken van een crisis situatie?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D04B3E3-6D6C-4C1D-AB62-3DFD72AE6AD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NL" dirty="0"/>
              <a:t>Een crisis doet zich plotseling voor en is min of meer acuut</a:t>
            </a:r>
          </a:p>
          <a:p>
            <a:r>
              <a:rPr lang="nl-NL" dirty="0"/>
              <a:t>Een crisis wordt als een bedreiging ervaren</a:t>
            </a:r>
          </a:p>
          <a:p>
            <a:r>
              <a:rPr lang="nl-NL" dirty="0"/>
              <a:t>Een crisis wordt in eerste instantie ervaren als iets waar geen duidelijke oplossing voor is en waar van het verloop onvoorspelbaar is</a:t>
            </a:r>
          </a:p>
          <a:p>
            <a:r>
              <a:rPr lang="nl-NL" dirty="0"/>
              <a:t>Een crisis is geen voortdurende situatie. Het begint, maar eindigt ook.  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2C24A60-9BAE-49BA-9493-5CD383C0168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dirty="0"/>
              <a:t>Een crisis kan eindigen met een oplossing, maar kan ook een rampzalige afloop hebben</a:t>
            </a:r>
          </a:p>
          <a:p>
            <a:r>
              <a:rPr lang="nl-NL" dirty="0"/>
              <a:t>Een crisis leidt in de meeste gevallen tot een ingrijpende verandering of aanpassing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9AADE20-1E99-49FF-9F20-1EE79FE0F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26AB4578-2772-4D6F-AB69-EBA36BD98E2A}" type="datetime1">
              <a:rPr lang="nl-NL" smtClean="0"/>
              <a:t>26-11-2020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152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2C659B-FEC6-4ACC-8840-1266A24FF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Hoe te handelen tijdens een crisis situatie?</a:t>
            </a:r>
          </a:p>
        </p:txBody>
      </p:sp>
      <p:graphicFrame>
        <p:nvGraphicFramePr>
          <p:cNvPr id="5" name="Tabel 5">
            <a:extLst>
              <a:ext uri="{FF2B5EF4-FFF2-40B4-BE49-F238E27FC236}">
                <a16:creationId xmlns:a16="http://schemas.microsoft.com/office/drawing/2014/main" id="{3EB7EB58-0B1E-4042-97C3-FD61ABB810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6794512"/>
              </p:ext>
            </p:extLst>
          </p:nvPr>
        </p:nvGraphicFramePr>
        <p:xfrm>
          <a:off x="1066800" y="2103438"/>
          <a:ext cx="10058397" cy="256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799">
                  <a:extLst>
                    <a:ext uri="{9D8B030D-6E8A-4147-A177-3AD203B41FA5}">
                      <a16:colId xmlns:a16="http://schemas.microsoft.com/office/drawing/2014/main" val="2293993546"/>
                    </a:ext>
                  </a:extLst>
                </a:gridCol>
                <a:gridCol w="3352799">
                  <a:extLst>
                    <a:ext uri="{9D8B030D-6E8A-4147-A177-3AD203B41FA5}">
                      <a16:colId xmlns:a16="http://schemas.microsoft.com/office/drawing/2014/main" val="2739204120"/>
                    </a:ext>
                  </a:extLst>
                </a:gridCol>
                <a:gridCol w="3352799">
                  <a:extLst>
                    <a:ext uri="{9D8B030D-6E8A-4147-A177-3AD203B41FA5}">
                      <a16:colId xmlns:a16="http://schemas.microsoft.com/office/drawing/2014/main" val="37387435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Protocollen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Stap vooruit denken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Ken je client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40102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Weet waar ze liggen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Cliënten zijn “afhankelijk” van jou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Leer je client kennen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68027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Weet wat er in staat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Ken het dagprogramma zodat je elke keer een stap vooruit bent en denkt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Ken de geluidjes, manier van lopen, stemgebruik, non verbale communicatie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94398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Maak een risico analyse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Door alert op te zijn, kun je een crisis situatie voorkomen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1131076"/>
                  </a:ext>
                </a:extLst>
              </a:tr>
            </a:tbl>
          </a:graphicData>
        </a:graphic>
      </p:graphicFrame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19BDB18-97D6-47BA-A056-05323C8B8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551AF0A5-5393-407E-B612-7484747D7A4A}" type="datetime1">
              <a:rPr lang="nl-NL" smtClean="0"/>
              <a:t>26-11-2020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8693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1C8943-7CF6-44B5-A0BF-AE5D68A43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Crisis situatie achter de rug, en dan?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01DBEC4-EB33-4A2E-A1F0-FCE96EE1DA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Terug blikken; wat ging er goed en wat kon er anders</a:t>
            </a:r>
          </a:p>
          <a:p>
            <a:r>
              <a:rPr lang="nl-NL" dirty="0"/>
              <a:t>Bespreek het met collega’s </a:t>
            </a:r>
          </a:p>
          <a:p>
            <a:r>
              <a:rPr lang="nl-NL" dirty="0"/>
              <a:t>Het kan zijn dat je tegen grenzen aan loopt of dat je bepaalde gevoelens ervaart</a:t>
            </a:r>
          </a:p>
          <a:p>
            <a:endParaRPr lang="nl-NL" dirty="0"/>
          </a:p>
          <a:p>
            <a:r>
              <a:rPr lang="nl-NL" dirty="0"/>
              <a:t>Welke grenzen zou je tegen kunnen komen tijdens een crisis situatie?</a:t>
            </a:r>
          </a:p>
          <a:p>
            <a:r>
              <a:rPr lang="nl-NL" dirty="0"/>
              <a:t>Welke gevoelens zou je tijdens de crisis situatie tegen kunnen komen?</a:t>
            </a:r>
          </a:p>
          <a:p>
            <a:r>
              <a:rPr lang="nl-NL" dirty="0"/>
              <a:t>Welke gevoelens zou je na de crisis situatie kunnen hebben?</a:t>
            </a:r>
          </a:p>
          <a:p>
            <a:endParaRPr lang="nl-NL" dirty="0"/>
          </a:p>
          <a:p>
            <a:r>
              <a:rPr lang="nl-NL" dirty="0"/>
              <a:t>Vraag:</a:t>
            </a:r>
            <a:br>
              <a:rPr lang="nl-NL" dirty="0"/>
            </a:br>
            <a:r>
              <a:rPr lang="nl-NL" dirty="0"/>
              <a:t>- </a:t>
            </a:r>
            <a:r>
              <a:rPr lang="nl-NL" i="1" dirty="0"/>
              <a:t>zijn crisis situaties te voorkomen? </a:t>
            </a:r>
            <a:endParaRPr lang="nl-NL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D12CBE6-4D84-412F-8E0E-24547F0A6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551AF0A5-5393-407E-B612-7484747D7A4A}" type="datetime1">
              <a:rPr lang="nl-NL" smtClean="0"/>
              <a:t>26-11-2020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269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4AC9DD-CF56-4B75-BDFC-ADACB0EE9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Interventies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78A7B1D-7D94-4A67-9F74-D9E1A37A44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Letterlijk: tussenkomst bij een crisis</a:t>
            </a:r>
          </a:p>
          <a:p>
            <a:endParaRPr lang="nl-NL" dirty="0"/>
          </a:p>
          <a:p>
            <a:r>
              <a:rPr lang="nl-NL" dirty="0"/>
              <a:t>Interventie omvat alle activiteiten en maatregelen die nodig zijn om de client en/ of collega uit de bedreigde situatie te halen.</a:t>
            </a:r>
          </a:p>
          <a:p>
            <a:endParaRPr lang="nl-NL" dirty="0"/>
          </a:p>
          <a:p>
            <a:r>
              <a:rPr lang="nl-NL" dirty="0"/>
              <a:t>Wat zou je kunnen doen bij een crisis situatie?</a:t>
            </a:r>
          </a:p>
          <a:p>
            <a:r>
              <a:rPr lang="nl-NL" dirty="0"/>
              <a:t>Welke interventies zou je kunnen plegen?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7C7813F-D4C4-4626-82FB-EE2D3C6B2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551AF0A5-5393-407E-B612-7484747D7A4A}" type="datetime1">
              <a:rPr lang="nl-NL" smtClean="0"/>
              <a:t>26-11-2020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402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E923C3-CAA9-4281-9366-7DE887451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Aan de slag in 2 tallen</a:t>
            </a:r>
            <a:br>
              <a:rPr lang="nl-NL" dirty="0"/>
            </a:br>
            <a:r>
              <a:rPr lang="nl-NL" i="1" dirty="0"/>
              <a:t>Bedenk een situatie waarbij 1 van jullie in een crisis situatie terecht kwam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3833311-F064-4475-93A7-EF1CD193BDE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endParaRPr lang="nl-NL" dirty="0"/>
          </a:p>
          <a:p>
            <a:endParaRPr lang="nl-NL" dirty="0"/>
          </a:p>
          <a:p>
            <a:r>
              <a:rPr lang="nl-NL" dirty="0"/>
              <a:t>Blik terug; wat gebeurde er?</a:t>
            </a:r>
            <a:br>
              <a:rPr lang="nl-NL" dirty="0"/>
            </a:br>
            <a:r>
              <a:rPr lang="nl-NL" dirty="0"/>
              <a:t>- met de client</a:t>
            </a:r>
            <a:br>
              <a:rPr lang="nl-NL" dirty="0"/>
            </a:br>
            <a:r>
              <a:rPr lang="nl-NL" dirty="0"/>
              <a:t>- met de omgeving</a:t>
            </a:r>
            <a:br>
              <a:rPr lang="nl-NL" dirty="0"/>
            </a:br>
            <a:r>
              <a:rPr lang="nl-NL" dirty="0"/>
              <a:t>- met de collega’s</a:t>
            </a:r>
          </a:p>
          <a:p>
            <a:endParaRPr lang="nl-NL" dirty="0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73D8DF6-B6AF-4B04-A034-FBDA333C1CA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lang="nl-NL" dirty="0"/>
          </a:p>
          <a:p>
            <a:endParaRPr lang="nl-NL" dirty="0"/>
          </a:p>
          <a:p>
            <a:r>
              <a:rPr lang="nl-NL" dirty="0"/>
              <a:t>Kijk vooruit; stel je voor, het gebeurd morgen weer……</a:t>
            </a:r>
            <a:br>
              <a:rPr lang="nl-NL" dirty="0"/>
            </a:br>
            <a:r>
              <a:rPr lang="nl-NL" dirty="0"/>
              <a:t>- welke stappen zou je nemen?</a:t>
            </a:r>
            <a:br>
              <a:rPr lang="nl-NL" dirty="0"/>
            </a:br>
            <a:r>
              <a:rPr lang="nl-NL" dirty="0"/>
              <a:t>- wat zou je anders doen?</a:t>
            </a:r>
            <a:br>
              <a:rPr lang="nl-NL" dirty="0"/>
            </a:br>
            <a:r>
              <a:rPr lang="nl-NL" dirty="0"/>
              <a:t>- wat zou je van je collega’s verwachten?</a:t>
            </a:r>
            <a:br>
              <a:rPr lang="nl-NL" dirty="0"/>
            </a:br>
            <a:r>
              <a:rPr lang="nl-NL" dirty="0"/>
              <a:t>- wat zou je van de cliënten kunnen verwachten?</a:t>
            </a:r>
            <a:br>
              <a:rPr lang="nl-NL" dirty="0"/>
            </a:br>
            <a:r>
              <a:rPr lang="nl-NL" dirty="0"/>
              <a:t>- hoe zou je met je grenzen en/ of gevoelens om kunnen gaan?</a:t>
            </a:r>
          </a:p>
          <a:p>
            <a:endParaRPr lang="nl-NL" dirty="0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A1218C3-4CDF-4B13-ADC6-5AF1E7FD9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26AB4578-2772-4D6F-AB69-EBA36BD98E2A}" type="datetime1">
              <a:rPr lang="nl-NL" smtClean="0"/>
              <a:t>26-11-2020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5051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5AB4DB-5050-4FBB-BEF8-D9395205D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Terugblik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2D5DEF7-7796-4327-B338-F2CE4D8561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Bespreek je risico analyse met de rest van de klas</a:t>
            </a:r>
          </a:p>
          <a:p>
            <a:r>
              <a:rPr lang="nl-NL" dirty="0"/>
              <a:t>Hebben ze feedback?</a:t>
            </a:r>
          </a:p>
          <a:p>
            <a:endParaRPr lang="nl-NL" dirty="0"/>
          </a:p>
          <a:p>
            <a:endParaRPr lang="nl-NL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F559A9A-9B9D-4FCC-B52C-7BE65C46F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551AF0A5-5393-407E-B612-7484747D7A4A}" type="datetime1">
              <a:rPr lang="nl-NL" smtClean="0"/>
              <a:t>26-11-2020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7869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2B76AD-D73F-4FD4-84B8-D81D788FC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Afsluiting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99BDA6A-7226-47FF-9384-F2AEA68B23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Volgende week meer over interventies (online les)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D080BE1-4F35-47FA-9818-A59F5EC01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551AF0A5-5393-407E-B612-7484747D7A4A}" type="datetime1">
              <a:rPr lang="nl-NL" smtClean="0"/>
              <a:t>26-11-2020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439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2970EB-869C-47C6-B47E-4D4DAC892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Vandaag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3E0B981-527C-42EE-BF24-B05EA9CD3B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Welkom/ AAR</a:t>
            </a:r>
          </a:p>
          <a:p>
            <a:r>
              <a:rPr lang="nl-NL" dirty="0"/>
              <a:t>Terugblik vorige week</a:t>
            </a:r>
          </a:p>
          <a:p>
            <a:r>
              <a:rPr lang="nl-NL" dirty="0"/>
              <a:t>Onderwerp deze week</a:t>
            </a:r>
          </a:p>
          <a:p>
            <a:r>
              <a:rPr lang="nl-NL" dirty="0"/>
              <a:t>Aan het werk</a:t>
            </a:r>
          </a:p>
          <a:p>
            <a:r>
              <a:rPr lang="nl-NL" dirty="0"/>
              <a:t>Terugkoppeling</a:t>
            </a:r>
          </a:p>
          <a:p>
            <a:r>
              <a:rPr lang="nl-NL" dirty="0"/>
              <a:t>Afsluiting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70B9765-1141-4291-AA83-A5DBE6C1E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551AF0A5-5393-407E-B612-7484747D7A4A}" type="datetime1">
              <a:rPr lang="nl-NL" smtClean="0"/>
              <a:t>26-11-2020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247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16E5FC-4DBE-48D8-A2D2-DD7ECF1B3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 anchor="ctr">
            <a:normAutofit/>
          </a:bodyPr>
          <a:lstStyle/>
          <a:p>
            <a:r>
              <a:rPr lang="nl-NL" dirty="0"/>
              <a:t>Terugblik vorige week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382B79D0-2043-433F-A2FB-D54859517E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66800" y="1629727"/>
            <a:ext cx="8717280" cy="4699953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21C9D95-671F-4E61-9A5B-BEEC9CE043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>
            <a:normAutofit/>
          </a:bodyPr>
          <a:lstStyle/>
          <a:p>
            <a:r>
              <a:rPr lang="nl-NL" dirty="0"/>
              <a:t>  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B1CEEE5-B9D6-437B-B0B9-89E6032F77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256794" y="6035040"/>
            <a:ext cx="2893045" cy="365760"/>
          </a:xfrm>
        </p:spPr>
        <p:txBody>
          <a:bodyPr anchor="b">
            <a:normAutofit/>
          </a:bodyPr>
          <a:lstStyle/>
          <a:p>
            <a:pPr rtl="0">
              <a:spcAft>
                <a:spcPts val="600"/>
              </a:spcAft>
            </a:pPr>
            <a:fld id="{551AF0A5-5393-407E-B612-7484747D7A4A}" type="datetime1">
              <a:rPr lang="nl-NL" smtClean="0"/>
              <a:pPr rtl="0">
                <a:spcAft>
                  <a:spcPts val="600"/>
                </a:spcAft>
              </a:pPr>
              <a:t>26-11-2020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962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0049EE-2B69-4911-ADCA-E4AA9F807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Werkprocessen centraal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E4BE733-1DA8-40FA-9536-37913ACEEC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fontAlgn="base"/>
            <a:r>
              <a:rPr lang="nl-NL" dirty="0">
                <a:solidFill>
                  <a:srgbClr val="FF0000"/>
                </a:solidFill>
              </a:rPr>
              <a:t>Maatschappelijke zorg:</a:t>
            </a:r>
            <a:r>
              <a:rPr lang="en-US" dirty="0">
                <a:solidFill>
                  <a:srgbClr val="FF0000"/>
                </a:solidFill>
              </a:rPr>
              <a:t>​</a:t>
            </a:r>
          </a:p>
          <a:p>
            <a:pPr fontAlgn="base"/>
            <a:r>
              <a:rPr lang="nl-NL" dirty="0"/>
              <a:t>B1-K2-W1: Werkt aan eigen deskundigheid            </a:t>
            </a:r>
            <a:r>
              <a:rPr lang="en-US" dirty="0"/>
              <a:t>​</a:t>
            </a:r>
          </a:p>
          <a:p>
            <a:pPr fontAlgn="base"/>
            <a:r>
              <a:rPr lang="nl-NL" dirty="0"/>
              <a:t>B1-K3-W2: Werkt aan het bevorderen en bewaken van kwaliteitszorg</a:t>
            </a:r>
            <a:r>
              <a:rPr lang="en-US" dirty="0"/>
              <a:t>​</a:t>
            </a:r>
          </a:p>
          <a:p>
            <a:pPr fontAlgn="base"/>
            <a:r>
              <a:rPr lang="nl-NL" dirty="0"/>
              <a:t>P6-K1-W6: Begeleidt nieuwe collega’s, stagiaires en/of vrijwilliger</a:t>
            </a:r>
            <a:r>
              <a:rPr lang="en-US" dirty="0"/>
              <a:t>​</a:t>
            </a:r>
          </a:p>
          <a:p>
            <a:pPr fontAlgn="base"/>
            <a:r>
              <a:rPr lang="nl-NL" dirty="0">
                <a:solidFill>
                  <a:srgbClr val="FF0000"/>
                </a:solidFill>
              </a:rPr>
              <a:t>Sociaal cultureel werker:</a:t>
            </a:r>
            <a:r>
              <a:rPr lang="en-US" dirty="0">
                <a:solidFill>
                  <a:srgbClr val="FF0000"/>
                </a:solidFill>
              </a:rPr>
              <a:t>​</a:t>
            </a:r>
          </a:p>
          <a:p>
            <a:pPr fontAlgn="base"/>
            <a:r>
              <a:rPr lang="nl-NL" dirty="0"/>
              <a:t>B1-K2-W1: Werkt aan eigen deskundigheid            </a:t>
            </a:r>
            <a:r>
              <a:rPr lang="en-US" dirty="0"/>
              <a:t>​</a:t>
            </a:r>
          </a:p>
          <a:p>
            <a:pPr fontAlgn="base"/>
            <a:r>
              <a:rPr lang="nl-NL" dirty="0"/>
              <a:t>B1-K3-W2: Werkt aan het bevorderen en bewaken van kwaliteitszorg</a:t>
            </a:r>
            <a:r>
              <a:rPr lang="en-US" dirty="0"/>
              <a:t>​</a:t>
            </a:r>
          </a:p>
          <a:p>
            <a:pPr fontAlgn="base"/>
            <a:r>
              <a:rPr lang="nl-NL" dirty="0"/>
              <a:t>P2-K1-W2: Ondersteunt de doelgroep(en) bij activiteiten</a:t>
            </a:r>
            <a:r>
              <a:rPr lang="en-US" dirty="0"/>
              <a:t>​</a:t>
            </a:r>
          </a:p>
          <a:p>
            <a:pPr fontAlgn="base"/>
            <a:r>
              <a:rPr lang="nl-NL" dirty="0">
                <a:solidFill>
                  <a:srgbClr val="FF0000"/>
                </a:solidFill>
              </a:rPr>
              <a:t>Sociaal Maatschappelijk dienstverlener:</a:t>
            </a:r>
            <a:r>
              <a:rPr lang="en-US" dirty="0">
                <a:solidFill>
                  <a:srgbClr val="FF0000"/>
                </a:solidFill>
              </a:rPr>
              <a:t>​</a:t>
            </a:r>
          </a:p>
          <a:p>
            <a:pPr fontAlgn="base"/>
            <a:r>
              <a:rPr lang="nl-NL" dirty="0"/>
              <a:t>B1-K2-W1: Werkt aan eigen deskundigheid            </a:t>
            </a:r>
            <a:r>
              <a:rPr lang="en-US" dirty="0"/>
              <a:t>​</a:t>
            </a:r>
          </a:p>
          <a:p>
            <a:pPr fontAlgn="base"/>
            <a:r>
              <a:rPr lang="nl-NL" dirty="0"/>
              <a:t>B1-K3-W2: Werkt aan het bevorderen en bewaken van kwaliteitszorg</a:t>
            </a:r>
            <a:r>
              <a:rPr lang="en-US" dirty="0"/>
              <a:t>​</a:t>
            </a:r>
          </a:p>
          <a:p>
            <a:pPr fontAlgn="base"/>
            <a:r>
              <a:rPr lang="nl-NL" dirty="0"/>
              <a:t>P1-K1-W3: Verricht informatie-, advies- en voorlichtingswerkzaamheden ten behoeve van de cliënt(en)​</a:t>
            </a:r>
            <a:r>
              <a:rPr lang="en-US" dirty="0"/>
              <a:t>​</a:t>
            </a:r>
          </a:p>
          <a:p>
            <a:pPr fontAlgn="base"/>
            <a:r>
              <a:rPr lang="nl-NL" dirty="0"/>
              <a:t>​</a:t>
            </a:r>
          </a:p>
          <a:p>
            <a:endParaRPr lang="nl-NL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ABA53AE-79B2-4E8D-BAA7-A094D85B2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551AF0A5-5393-407E-B612-7484747D7A4A}" type="datetime1">
              <a:rPr lang="nl-NL" smtClean="0"/>
              <a:t>26-11-2020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588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866703-19C3-4815-AB40-6C82E7710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Beoordeling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539C6A4-85D9-4D65-9AD9-0D5634FE9C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03120"/>
            <a:ext cx="10058400" cy="3931920"/>
          </a:xfrm>
        </p:spPr>
        <p:txBody>
          <a:bodyPr>
            <a:normAutofit fontScale="77500" lnSpcReduction="20000"/>
          </a:bodyPr>
          <a:lstStyle/>
          <a:p>
            <a:pPr fontAlgn="base"/>
            <a:r>
              <a:rPr lang="nl-NL" dirty="0"/>
              <a:t>Er is gekozen voor een thema die aansluit bij de doelgroep. </a:t>
            </a:r>
            <a:r>
              <a:rPr lang="en-US" dirty="0"/>
              <a:t>​</a:t>
            </a:r>
          </a:p>
          <a:p>
            <a:pPr fontAlgn="base"/>
            <a:r>
              <a:rPr lang="nl-NL" dirty="0"/>
              <a:t>Jullie deskundigheid over een bepaald thema komt duidelijk naar voren door middel van het workshopmateriaal wat jullie hebben gebruikt. </a:t>
            </a:r>
            <a:r>
              <a:rPr lang="en-US" dirty="0"/>
              <a:t>​</a:t>
            </a:r>
          </a:p>
          <a:p>
            <a:pPr fontAlgn="base"/>
            <a:r>
              <a:rPr lang="nl-NL" dirty="0"/>
              <a:t>Jullie hebben relevante bronnen gebruikt en verwijzen naar de bronnen. </a:t>
            </a:r>
            <a:r>
              <a:rPr lang="en-US" dirty="0"/>
              <a:t>​</a:t>
            </a:r>
          </a:p>
          <a:p>
            <a:pPr fontAlgn="base"/>
            <a:r>
              <a:rPr lang="nl-NL" dirty="0"/>
              <a:t>Er zijn 4 workshops gegeven aan een klas. </a:t>
            </a:r>
            <a:r>
              <a:rPr lang="en-US" dirty="0"/>
              <a:t>​</a:t>
            </a:r>
          </a:p>
          <a:p>
            <a:pPr fontAlgn="base"/>
            <a:r>
              <a:rPr lang="nl-NL" dirty="0"/>
              <a:t>Jullie hebben zelf een feedbackformulier ontwikkeld.  </a:t>
            </a:r>
            <a:r>
              <a:rPr lang="en-US" dirty="0"/>
              <a:t>​</a:t>
            </a:r>
          </a:p>
          <a:p>
            <a:pPr fontAlgn="base"/>
            <a:r>
              <a:rPr lang="nl-NL" dirty="0"/>
              <a:t>Er zijn tenminste 4 feedbackformulieren ingevuld door de docent waarbij jullie een workshop geven. </a:t>
            </a:r>
            <a:r>
              <a:rPr lang="en-US" dirty="0"/>
              <a:t>​</a:t>
            </a:r>
          </a:p>
          <a:p>
            <a:pPr fontAlgn="base"/>
            <a:r>
              <a:rPr lang="nl-NL" dirty="0"/>
              <a:t>Jullie hebben feedback van de klas gevraagd waaraan je de workshops hebt gegeven. </a:t>
            </a:r>
            <a:r>
              <a:rPr lang="en-US" dirty="0"/>
              <a:t>​</a:t>
            </a:r>
          </a:p>
          <a:p>
            <a:pPr fontAlgn="base"/>
            <a:r>
              <a:rPr lang="nl-NL" dirty="0"/>
              <a:t>Er wordt op een zelfgekozen manier weergeven hoe jullie de workshops hebben geëvalueerd aan de hand van de gekregen feedback. </a:t>
            </a:r>
            <a:r>
              <a:rPr lang="en-US" dirty="0"/>
              <a:t>​</a:t>
            </a:r>
          </a:p>
          <a:p>
            <a:pPr fontAlgn="base"/>
            <a:r>
              <a:rPr lang="nl-NL" dirty="0"/>
              <a:t>Er is een verantwoordingsverslag geschreven over de gemaakte keuzes. Hierin komen tenminste de volgende punten naar voren: </a:t>
            </a:r>
            <a:r>
              <a:rPr lang="en-US" dirty="0"/>
              <a:t>​</a:t>
            </a:r>
          </a:p>
          <a:p>
            <a:pPr fontAlgn="base"/>
            <a:r>
              <a:rPr lang="nl-NL" dirty="0"/>
              <a:t>-Jullie deskundigheid </a:t>
            </a:r>
            <a:r>
              <a:rPr lang="en-US" dirty="0"/>
              <a:t>​</a:t>
            </a:r>
          </a:p>
          <a:p>
            <a:pPr fontAlgn="base"/>
            <a:r>
              <a:rPr lang="nl-NL" dirty="0"/>
              <a:t>-Workshops </a:t>
            </a:r>
            <a:r>
              <a:rPr lang="en-US" dirty="0"/>
              <a:t>​</a:t>
            </a:r>
          </a:p>
          <a:p>
            <a:pPr fontAlgn="base"/>
            <a:r>
              <a:rPr lang="nl-NL" dirty="0"/>
              <a:t>-Feedback formulieren</a:t>
            </a:r>
            <a:r>
              <a:rPr lang="en-US" dirty="0"/>
              <a:t>​</a:t>
            </a:r>
          </a:p>
          <a:p>
            <a:pPr fontAlgn="base"/>
            <a:r>
              <a:rPr lang="nl-NL" dirty="0"/>
              <a:t>-Het verwerken van de gekregen feedback </a:t>
            </a:r>
            <a:r>
              <a:rPr lang="en-US" dirty="0"/>
              <a:t>​</a:t>
            </a:r>
          </a:p>
          <a:p>
            <a:endParaRPr lang="nl-NL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0BACD6B-04F7-4F1B-80A5-A882AACD6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551AF0A5-5393-407E-B612-7484747D7A4A}" type="datetime1">
              <a:rPr lang="nl-NL" smtClean="0"/>
              <a:t>26-11-2020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09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197432-B40E-4DE9-B519-6E14A1E71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Thema van deze week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CF262AC-A5F8-45AC-AF13-A721D12461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nl-NL" sz="3600" dirty="0"/>
          </a:p>
          <a:p>
            <a:pPr marL="2271400" lvl="8" indent="0">
              <a:buNone/>
            </a:pPr>
            <a:r>
              <a:rPr lang="nl-NL" sz="3500" dirty="0"/>
              <a:t>  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8DDEA21-5A59-4C87-AC6F-2D11360FA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551AF0A5-5393-407E-B612-7484747D7A4A}" type="datetime1">
              <a:rPr lang="nl-NL" smtClean="0"/>
              <a:t>26-11-2020</a:t>
            </a:fld>
            <a:endParaRPr lang="en-US"/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DFCC7860-884B-4357-853C-6A547E934ED7}"/>
              </a:ext>
            </a:extLst>
          </p:cNvPr>
          <p:cNvSpPr/>
          <p:nvPr/>
        </p:nvSpPr>
        <p:spPr>
          <a:xfrm>
            <a:off x="3860800" y="3119120"/>
            <a:ext cx="4754880" cy="16967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3200" dirty="0"/>
              <a:t>CRISISSITUATIES</a:t>
            </a:r>
          </a:p>
        </p:txBody>
      </p:sp>
    </p:spTree>
    <p:extLst>
      <p:ext uri="{BB962C8B-B14F-4D97-AF65-F5344CB8AC3E}">
        <p14:creationId xmlns:p14="http://schemas.microsoft.com/office/powerpoint/2010/main" val="20243677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320359-E29F-40D3-AB00-97DE62463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Filmpje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77347E5-84DA-4C58-9D7D-EDF5284DE8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hlinkClick r:id="rId2"/>
              </a:rPr>
              <a:t>https://www.youtube.com/watch?v=V12sVCjEF1s</a:t>
            </a:r>
            <a:endParaRPr lang="nl-NL" dirty="0"/>
          </a:p>
          <a:p>
            <a:endParaRPr lang="nl-NL" dirty="0"/>
          </a:p>
          <a:p>
            <a:r>
              <a:rPr lang="nl-NL" dirty="0"/>
              <a:t>Reacties?</a:t>
            </a:r>
          </a:p>
          <a:p>
            <a:r>
              <a:rPr lang="nl-NL" dirty="0"/>
              <a:t>Wat viel je op?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E172EBC-9BB8-4E0E-BE33-E4F5114F6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551AF0A5-5393-407E-B612-7484747D7A4A}" type="datetime1">
              <a:rPr lang="nl-NL" smtClean="0"/>
              <a:t>26-11-2020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2906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7BF5F2-5380-42B7-AEFE-9A40B149F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Definitie crisissituatie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B6E6FE7-AF9E-490E-88BB-506CDE0EED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3200" dirty="0"/>
              <a:t>een situatie (of meerdere) waarbij je voor jezelf en/of andere een gevaar bent</a:t>
            </a:r>
          </a:p>
          <a:p>
            <a:pPr marL="0" indent="0">
              <a:buNone/>
            </a:pPr>
            <a:endParaRPr lang="nl-NL" sz="3200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7EF6195-0C92-463E-B90E-C4C99E7BD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551AF0A5-5393-407E-B612-7484747D7A4A}" type="datetime1">
              <a:rPr lang="nl-NL" smtClean="0"/>
              <a:t>26-11-2020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6420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552FE7-3A82-4908-8550-310BFDEA0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Woordspin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108C9E3-67B2-4235-9239-60DB090AFA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Waar denk je aan bij crisis situaties?</a:t>
            </a:r>
          </a:p>
          <a:p>
            <a:r>
              <a:rPr lang="nl-NL" dirty="0"/>
              <a:t>Bij welke doelgroepen vind dat plaats?</a:t>
            </a:r>
          </a:p>
          <a:p>
            <a:r>
              <a:rPr lang="nl-NL" dirty="0"/>
              <a:t>Wat doet dat met jou?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E6DEACB-E20F-4FB1-A902-11AD55468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551AF0A5-5393-407E-B612-7484747D7A4A}" type="datetime1">
              <a:rPr lang="nl-NL" smtClean="0"/>
              <a:t>26-11-2020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938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FIVE">
      <a:dk1>
        <a:sysClr val="windowText" lastClr="000000"/>
      </a:dk1>
      <a:lt1>
        <a:sysClr val="window" lastClr="FFFFFF"/>
      </a:lt1>
      <a:dk2>
        <a:srgbClr val="505046"/>
      </a:dk2>
      <a:lt2>
        <a:srgbClr val="F5F6F4"/>
      </a:lt2>
      <a:accent1>
        <a:srgbClr val="57903F"/>
      </a:accent1>
      <a:accent2>
        <a:srgbClr val="F03F2B"/>
      </a:accent2>
      <a:accent3>
        <a:srgbClr val="3488A0"/>
      </a:accent3>
      <a:accent4>
        <a:srgbClr val="F8D22F"/>
      </a:accent4>
      <a:accent5>
        <a:srgbClr val="5CC6D6"/>
      </a:accent5>
      <a:accent6>
        <a:srgbClr val="B8D233"/>
      </a:accent6>
      <a:hlink>
        <a:srgbClr val="00B0F0"/>
      </a:hlink>
      <a:folHlink>
        <a:srgbClr val="B2B2B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8719_TF78438558" id="{5D860BCF-E933-4921-9607-DF8320786C70}" vid="{37989AE5-D40C-4D36-A9F1-4057D19A04A6}"/>
    </a:ext>
  </a:extLst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F43B7B9B596284A903A5BF987999ABF" ma:contentTypeVersion="13" ma:contentTypeDescription="Een nieuw document maken." ma:contentTypeScope="" ma:versionID="bcabab219895517bce7a3a48efcbf0b5">
  <xsd:schema xmlns:xsd="http://www.w3.org/2001/XMLSchema" xmlns:xs="http://www.w3.org/2001/XMLSchema" xmlns:p="http://schemas.microsoft.com/office/2006/metadata/properties" xmlns:ns3="5476a0df-1772-492d-979f-8285abd2a79a" xmlns:ns4="b419cb09-27ac-4f96-ad07-5bb01102205b" targetNamespace="http://schemas.microsoft.com/office/2006/metadata/properties" ma:root="true" ma:fieldsID="3f56c553450e33b7671abfcd6efa444a" ns3:_="" ns4:_="">
    <xsd:import namespace="5476a0df-1772-492d-979f-8285abd2a79a"/>
    <xsd:import namespace="b419cb09-27ac-4f96-ad07-5bb01102205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76a0df-1772-492d-979f-8285abd2a7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19cb09-27ac-4f96-ad07-5bb01102205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A49B3A9-FCCF-426A-9710-8FCD6B6F8F7E}">
  <ds:schemaRefs>
    <ds:schemaRef ds:uri="5476a0df-1772-492d-979f-8285abd2a79a"/>
    <ds:schemaRef ds:uri="http://purl.org/dc/elements/1.1/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terms/"/>
    <ds:schemaRef ds:uri="http://schemas.microsoft.com/office/infopath/2007/PartnerControls"/>
    <ds:schemaRef ds:uri="b419cb09-27ac-4f96-ad07-5bb01102205b"/>
  </ds:schemaRefs>
</ds:datastoreItem>
</file>

<file path=customXml/itemProps2.xml><?xml version="1.0" encoding="utf-8"?>
<ds:datastoreItem xmlns:ds="http://schemas.openxmlformats.org/officeDocument/2006/customXml" ds:itemID="{6A75CC09-A5FE-461B-877D-38633E81C77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B55F3A9-0171-49C2-89E9-E5B1375B78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476a0df-1772-492d-979f-8285abd2a79a"/>
    <ds:schemaRef ds:uri="b419cb09-27ac-4f96-ad07-5bb01102205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405</TotalTime>
  <Words>849</Words>
  <Application>Microsoft Office PowerPoint</Application>
  <PresentationFormat>Breedbeeld</PresentationFormat>
  <Paragraphs>127</Paragraphs>
  <Slides>17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21" baseType="lpstr">
      <vt:lpstr>Calibri</vt:lpstr>
      <vt:lpstr>Century Gothic</vt:lpstr>
      <vt:lpstr>Garamond</vt:lpstr>
      <vt:lpstr>SavonVTI</vt:lpstr>
      <vt:lpstr>Crisissituaties</vt:lpstr>
      <vt:lpstr>Vandaag</vt:lpstr>
      <vt:lpstr>Terugblik vorige week</vt:lpstr>
      <vt:lpstr>Werkprocessen centraal</vt:lpstr>
      <vt:lpstr>Beoordeling</vt:lpstr>
      <vt:lpstr>Thema van deze week</vt:lpstr>
      <vt:lpstr>Filmpje</vt:lpstr>
      <vt:lpstr>Definitie crisissituatie </vt:lpstr>
      <vt:lpstr>Woordspin</vt:lpstr>
      <vt:lpstr>Voorbeelden van het ontstaan van een crisis situaties</vt:lpstr>
      <vt:lpstr>Kenmerken van een crisis situatie?</vt:lpstr>
      <vt:lpstr>Hoe te handelen tijdens een crisis situatie?</vt:lpstr>
      <vt:lpstr>Crisis situatie achter de rug, en dan?</vt:lpstr>
      <vt:lpstr>Interventies</vt:lpstr>
      <vt:lpstr>Aan de slag in 2 tallen Bedenk een situatie waarbij 1 van jullie in een crisis situatie terecht kwam</vt:lpstr>
      <vt:lpstr>Terugblik</vt:lpstr>
      <vt:lpstr>Afsluiting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Crisissituaties</dc:title>
  <dc:creator>Krista Driesten</dc:creator>
  <cp:lastModifiedBy>Tessa Heeringa - Boer</cp:lastModifiedBy>
  <cp:revision>7</cp:revision>
  <dcterms:created xsi:type="dcterms:W3CDTF">2020-11-19T14:48:32Z</dcterms:created>
  <dcterms:modified xsi:type="dcterms:W3CDTF">2020-11-26T08:47:09Z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0x010100DF43B7B9B596284A903A5BF987999ABF</vt:lpwstr>
  </property>
</Properties>
</file>